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61" r:id="rId2"/>
  </p:sldMasterIdLst>
  <p:notesMasterIdLst>
    <p:notesMasterId r:id="rId11"/>
  </p:notesMasterIdLst>
  <p:sldIdLst>
    <p:sldId id="264" r:id="rId3"/>
    <p:sldId id="256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8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46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6E2398BC-6F70-FAF2-9F86-E14FEEEE0155}"/>
              </a:ext>
            </a:extLst>
          </p:cNvPr>
          <p:cNvSpPr txBox="1"/>
          <p:nvPr/>
        </p:nvSpPr>
        <p:spPr>
          <a:xfrm>
            <a:off x="861038" y="244898"/>
            <a:ext cx="7983941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9900"/>
              </a:lnSpc>
            </a:pPr>
            <a:r>
              <a:rPr lang="vi-VN" sz="6000">
                <a:solidFill>
                  <a:srgbClr val="C00000"/>
                </a:solidFill>
                <a:latin typeface="iCiel Mijas" panose="02000506000000020004" pitchFamily="50" charset="0"/>
              </a:rPr>
              <a:t>Đặt vấn đề</a:t>
            </a:r>
            <a:endParaRPr lang="en-US" sz="6000" dirty="0">
              <a:solidFill>
                <a:srgbClr val="C00000"/>
              </a:solidFill>
              <a:latin typeface="iCiel Mijas" panose="02000506000000020004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660883" y="1492522"/>
            <a:ext cx="10915831" cy="478805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 tiết học Tin học, An lắng nghe cô giảng bài, sau đó ghi lại nội dung bài học vào vở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3.IBMPlexSansCondBold-San" panose="020B0806050203000203" pitchFamily="34" charset="0"/>
                <a:ea typeface="+mn-ea"/>
                <a:cs typeface="+mn-cs"/>
              </a:rPr>
              <a:t>Vậy hoạt động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3.IBMPlexSansCondBold-San" panose="020B0806050203000203" pitchFamily="34" charset="0"/>
                <a:ea typeface="+mn-ea"/>
                <a:cs typeface="+mn-cs"/>
              </a:rPr>
              <a:t>“ghi lại nội dung bài học vào vở”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3.IBMPlexSansCondBold-San" panose="020B0806050203000203" pitchFamily="34" charset="0"/>
                <a:ea typeface="+mn-ea"/>
                <a:cs typeface="+mn-cs"/>
              </a:rPr>
              <a:t> có phải là THU NHẬN thông tin?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3.IBMPlexSansCondBold-San" panose="020B0806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1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347D6944-1743-A046-1341-1E0B124A7A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5613" b="18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B47ED-EC8A-C405-CC8A-180E33A739B8}"/>
              </a:ext>
            </a:extLst>
          </p:cNvPr>
          <p:cNvSpPr/>
          <p:nvPr/>
        </p:nvSpPr>
        <p:spPr>
          <a:xfrm>
            <a:off x="-174661" y="0"/>
            <a:ext cx="12678310" cy="2589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99BB92C-32F3-8CFB-2B7C-1EDFB0917909}"/>
              </a:ext>
            </a:extLst>
          </p:cNvPr>
          <p:cNvSpPr txBox="1"/>
          <p:nvPr/>
        </p:nvSpPr>
        <p:spPr>
          <a:xfrm>
            <a:off x="-51371" y="381790"/>
            <a:ext cx="12294741" cy="2027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8"/>
              </a:lnSpc>
            </a:pPr>
            <a:r>
              <a:rPr lang="vi-VN" sz="5400" dirty="0">
                <a:solidFill>
                  <a:schemeClr val="bg1"/>
                </a:solidFill>
                <a:latin typeface="iCiel Mijas" panose="02000506000000020004" pitchFamily="50" charset="0"/>
              </a:rPr>
              <a:t>CHỦ </a:t>
            </a:r>
            <a:r>
              <a:rPr lang="vi-VN" sz="5400">
                <a:solidFill>
                  <a:schemeClr val="bg1"/>
                </a:solidFill>
                <a:latin typeface="iCiel Mijas" panose="02000506000000020004" pitchFamily="50" charset="0"/>
              </a:rPr>
              <a:t>ĐỀ </a:t>
            </a:r>
            <a:r>
              <a:rPr lang="vi-VN" sz="8000">
                <a:solidFill>
                  <a:srgbClr val="FFFF00"/>
                </a:solidFill>
                <a:latin typeface="iCiel Mijas" panose="02000506000000020004" pitchFamily="50" charset="0"/>
              </a:rPr>
              <a:t>A</a:t>
            </a:r>
            <a:endParaRPr lang="en-US" sz="5400">
              <a:solidFill>
                <a:srgbClr val="FFFF00"/>
              </a:solidFill>
              <a:latin typeface="iCiel Mijas" panose="02000506000000020004" pitchFamily="50" charset="0"/>
            </a:endParaRPr>
          </a:p>
          <a:p>
            <a:pPr algn="ctr">
              <a:lnSpc>
                <a:spcPts val="7808"/>
              </a:lnSpc>
            </a:pPr>
            <a:r>
              <a:rPr lang="vi-VN" sz="5400">
                <a:solidFill>
                  <a:schemeClr val="bg1"/>
                </a:solidFill>
                <a:latin typeface="iCiel Mijas" panose="02000506000000020004" pitchFamily="50" charset="0"/>
              </a:rPr>
              <a:t> </a:t>
            </a:r>
            <a:r>
              <a:rPr lang="vi-VN" sz="5400" dirty="0">
                <a:solidFill>
                  <a:schemeClr val="bg1"/>
                </a:solidFill>
                <a:latin typeface="iCiel Mijas" panose="02000506000000020004" pitchFamily="50" charset="0"/>
              </a:rPr>
              <a:t>MÁY TÍNH VÀ CỘNG ĐỒNG</a:t>
            </a:r>
            <a:endParaRPr lang="en-US" sz="5400" dirty="0">
              <a:solidFill>
                <a:schemeClr val="bg1"/>
              </a:solidFill>
              <a:latin typeface="iCiel Mijas" panose="02000506000000020004" pitchFamily="50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888C817-B1C4-8E44-7F61-59F3689BA27A}"/>
              </a:ext>
            </a:extLst>
          </p:cNvPr>
          <p:cNvSpPr txBox="1"/>
          <p:nvPr/>
        </p:nvSpPr>
        <p:spPr>
          <a:xfrm>
            <a:off x="1031133" y="2793655"/>
            <a:ext cx="11160868" cy="303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vi-VN" sz="6000" b="1">
                <a:solidFill>
                  <a:srgbClr val="C00000"/>
                </a:solidFill>
                <a:latin typeface="iCiel Mijas" panose="02000506000000020004" pitchFamily="50" charset="0"/>
              </a:rPr>
              <a:t>Bài </a:t>
            </a:r>
            <a:r>
              <a:rPr lang="en-US" sz="6000" b="1">
                <a:solidFill>
                  <a:srgbClr val="C00000"/>
                </a:solidFill>
                <a:latin typeface="iCiel Mijas" panose="02000506000000020004" pitchFamily="50" charset="0"/>
              </a:rPr>
              <a:t>2.</a:t>
            </a:r>
            <a:r>
              <a:rPr lang="vi-VN" sz="6000" b="1">
                <a:solidFill>
                  <a:srgbClr val="C00000"/>
                </a:solidFill>
                <a:latin typeface="iCiel Mijas" panose="02000506000000020004" pitchFamily="50" charset="0"/>
              </a:rPr>
              <a:t> LƯU TRỮ VÀ TRAO ĐỔI THÔNG TIN</a:t>
            </a:r>
            <a:endParaRPr lang="vi-VN" sz="6000" b="1" dirty="0">
              <a:solidFill>
                <a:srgbClr val="C00000"/>
              </a:solidFill>
              <a:latin typeface="iCiel Mijas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660883" y="2097740"/>
            <a:ext cx="10915831" cy="4182831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Một số ví dụ về lưu trữ thông tin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Trong tiết học Tin học, An lắng nghe cô giảng bài, sau đó ghi lại nội dung bài học vào vở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Phóng viên ghi chép vào sổ tay và bật máy ghi âm khi phỏng vấn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1. </a:t>
            </a:r>
            <a:r>
              <a:rPr lang="vi-VN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Lưu trữ thông tin</a:t>
            </a:r>
            <a:endParaRPr lang="en-US" sz="5400">
              <a:solidFill>
                <a:srgbClr val="C00000"/>
              </a:solidFill>
              <a:latin typeface="iCiel Mijas" panose="0200050600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168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429053" y="1823190"/>
            <a:ext cx="11333893" cy="4182831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trữ thông tin là hoạt động đưa thông tin vào vật mang tin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Dữ liệu là thông tin được chứa trong vật mang tin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 ba dạng dữ liệu: dạng chữ và số, dạng hình ảnh và dạng âm thanh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1. </a:t>
            </a:r>
            <a:r>
              <a:rPr lang="vi-VN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Lưu trữ thông tin</a:t>
            </a:r>
            <a:endParaRPr lang="en-US" sz="5400">
              <a:solidFill>
                <a:srgbClr val="C00000"/>
              </a:solidFill>
              <a:latin typeface="iCiel Mijas" panose="0200050600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677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429053" y="1823190"/>
            <a:ext cx="11333893" cy="4182831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Trao đổi thông tin là gửi thông tin tới bên nhận và nhận thông tin từ bên gửi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Trao đổi thông tin rất quan trọng và diễn ra thường xuyên trong cuộc sống hằng ngày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Trao đổi thông tin</a:t>
            </a:r>
          </a:p>
        </p:txBody>
      </p:sp>
    </p:spTree>
    <p:extLst>
      <p:ext uri="{BB962C8B-B14F-4D97-AF65-F5344CB8AC3E}">
        <p14:creationId xmlns:p14="http://schemas.microsoft.com/office/powerpoint/2010/main" val="18068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vi-VN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3. Các bước hoạt động thông tin của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23B3-C07E-8FB7-04D7-CA3720F7E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43"/>
          <a:stretch/>
        </p:blipFill>
        <p:spPr>
          <a:xfrm>
            <a:off x="388042" y="1907347"/>
            <a:ext cx="10975911" cy="341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6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219197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vi-VN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4. Vai trò quan trọng của thông tin và hoạt động thông tin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262582-BA27-328A-B218-87A4615E052E}"/>
              </a:ext>
            </a:extLst>
          </p:cNvPr>
          <p:cNvSpPr/>
          <p:nvPr/>
        </p:nvSpPr>
        <p:spPr>
          <a:xfrm>
            <a:off x="1033925" y="1573444"/>
            <a:ext cx="10073346" cy="370925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Chuyện gì sẽ xảy ra nếu...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không ghi lại nội dung bài học vào vở</a:t>
            </a:r>
            <a:r>
              <a:rPr kumimoji="0" lang="en-US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kumimoji="0" lang="vi-VN" sz="32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Trên đường không có tín hiệu đèn giao thông</a:t>
            </a:r>
            <a:r>
              <a:rPr kumimoji="0" lang="en-US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kumimoji="0" lang="vi-VN" sz="32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trường học không có thời khóa biểu</a:t>
            </a:r>
            <a:r>
              <a:rPr lang="en-US" sz="3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kumimoji="0" lang="vi-VN" sz="32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1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219197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vi-VN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4. Vai trò quan trọng của thông tin và hoạt động thông tin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262582-BA27-328A-B218-87A4615E052E}"/>
              </a:ext>
            </a:extLst>
          </p:cNvPr>
          <p:cNvSpPr/>
          <p:nvPr/>
        </p:nvSpPr>
        <p:spPr>
          <a:xfrm>
            <a:off x="615286" y="1851641"/>
            <a:ext cx="10073346" cy="370925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Thông tin rất quan trọng đối với con người </a:t>
            </a:r>
            <a:endParaRPr kumimoji="0" lang="en-US" sz="3200" b="1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Hoạt động thông tin diễn ra thường xuyên trong cuộc sống hằng ngày. Thiếu thông tin có thể gây ra hậu quả nghiêm trọng.</a:t>
            </a:r>
          </a:p>
        </p:txBody>
      </p:sp>
    </p:spTree>
    <p:extLst>
      <p:ext uri="{BB962C8B-B14F-4D97-AF65-F5344CB8AC3E}">
        <p14:creationId xmlns:p14="http://schemas.microsoft.com/office/powerpoint/2010/main" val="2863634874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</TotalTime>
  <Words>324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A3.IBMPlexSansCondBold-San</vt:lpstr>
      <vt:lpstr>Arial</vt:lpstr>
      <vt:lpstr>Calibri</vt:lpstr>
      <vt:lpstr>Calibri Light</vt:lpstr>
      <vt:lpstr>Goudy Old Style</vt:lpstr>
      <vt:lpstr>iCiel Mijas</vt:lpstr>
      <vt:lpstr>Open Sans</vt:lpstr>
      <vt:lpstr>MarrakeshVTI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Ngọc</dc:creator>
  <cp:lastModifiedBy>Hồng Ngọc</cp:lastModifiedBy>
  <cp:revision>4</cp:revision>
  <dcterms:created xsi:type="dcterms:W3CDTF">2022-11-25T10:52:15Z</dcterms:created>
  <dcterms:modified xsi:type="dcterms:W3CDTF">2022-11-25T11:47:03Z</dcterms:modified>
</cp:coreProperties>
</file>